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PT Sans Narrow"/>
      <p:regular r:id="rId33"/>
      <p:bold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PTSansNarrow-bold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0b8ab09b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0b8ab09b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0b8ab09b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0b8ab09b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0b8ab09b0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0b8ab09b0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0b8ab09b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0b8ab09b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0b8ab09b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0b8ab09b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0c27adf00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0c27adf0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0b8ab09b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0b8ab09b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de4e687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de4e687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0c27adf0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0c27adf0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0b8ab09b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0b8ab09b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e5b415df2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e5b415df2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0b8ab09b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0b8ab09b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0b8ab09b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0b8ab09b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40b8ab09b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40b8ab09b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0b8ab09b0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0b8ab09b0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e5b415df2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e5b415df2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0b8ab09b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0b8ab09b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0b8ab09b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0b8ab09b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0b8ab09b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0b8ab09b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0b8ab09b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0b8ab09b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0b8ab09b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0b8ab09b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0b8ab09b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0b8ab09b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lucidchart.com/documents/edit/b1907548-c0cb-40a1-895b-9056ab46aa6f/0?callback=close&amp;name=slides&amp;callback_type=back&amp;v=3230&amp;s=720" TargetMode="External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lucidchart.com/documents/edit/b1907548-c0cb-40a1-895b-9056ab46aa6f/0?callback=close&amp;name=slides&amp;callback_type=back&amp;v=3230&amp;s=720" TargetMode="External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gif"/><Relationship Id="rId4" Type="http://schemas.openxmlformats.org/officeDocument/2006/relationships/image" Target="../media/image18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lucidchart.com/documents/edit/b1907548-c0cb-40a1-895b-9056ab46aa6f/0?callback=close&amp;name=slides&amp;callback_type=back&amp;v=3230&amp;s=720" TargetMode="External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lucidchart.com/documents/edit/b1907548-c0cb-40a1-895b-9056ab46aa6f/0?callback=close&amp;name=slides&amp;callback_type=back&amp;v=3230&amp;s=720" TargetMode="External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lucidchart.com/documents/edit/b1907548-c0cb-40a1-895b-9056ab46aa6f/0?callback=close&amp;name=slides&amp;callback_type=back&amp;v=3230&amp;s=720" TargetMode="External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The List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</a:t>
            </a:r>
            <a:r>
              <a:rPr lang="en-GB"/>
              <a:t>y Francisco Valle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3436" l="3707" r="0" t="12544"/>
          <a:stretch/>
        </p:blipFill>
        <p:spPr>
          <a:xfrm>
            <a:off x="311700" y="0"/>
            <a:ext cx="8514101" cy="50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/>
          <p:nvPr/>
        </p:nvSpPr>
        <p:spPr>
          <a:xfrm>
            <a:off x="7066375" y="18688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7371175" y="3088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(Python)  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7. </a:t>
            </a:r>
            <a:r>
              <a:rPr lang="en-GB"/>
              <a:t>Map the new file?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8.</a:t>
            </a:r>
            <a:r>
              <a:rPr lang="en-GB"/>
              <a:t>Import webbrowser and create the .html file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1975" y="238101"/>
            <a:ext cx="1055125" cy="9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8525" y="3248025"/>
            <a:ext cx="325755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 rotWithShape="1">
          <a:blip r:embed="rId5">
            <a:alphaModFix/>
          </a:blip>
          <a:srcRect b="9428" l="0" r="0" t="0"/>
          <a:stretch/>
        </p:blipFill>
        <p:spPr>
          <a:xfrm>
            <a:off x="978525" y="1809700"/>
            <a:ext cx="6238875" cy="7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3436" l="3707" r="0" t="12544"/>
          <a:stretch/>
        </p:blipFill>
        <p:spPr>
          <a:xfrm>
            <a:off x="311700" y="0"/>
            <a:ext cx="8514101" cy="50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/>
          <p:nvPr/>
        </p:nvSpPr>
        <p:spPr>
          <a:xfrm>
            <a:off x="6990175" y="3850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5999575" y="3850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/>
          <p:nvPr/>
        </p:nvSpPr>
        <p:spPr>
          <a:xfrm>
            <a:off x="4485450" y="3850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4"/>
          <p:cNvSpPr/>
          <p:nvPr/>
        </p:nvSpPr>
        <p:spPr>
          <a:xfrm>
            <a:off x="3134650" y="3850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2210025" y="38500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4"/>
          <p:cNvSpPr/>
          <p:nvPr/>
        </p:nvSpPr>
        <p:spPr>
          <a:xfrm>
            <a:off x="2341975" y="29356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/>
          <p:nvPr/>
        </p:nvSpPr>
        <p:spPr>
          <a:xfrm>
            <a:off x="2037175" y="22498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30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50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8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50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3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5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(Python)  </a:t>
            </a:r>
            <a:endParaRPr/>
          </a:p>
        </p:txBody>
      </p:sp>
      <p:sp>
        <p:nvSpPr>
          <p:cNvPr id="179" name="Google Shape;179;p25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14</a:t>
            </a:r>
            <a:r>
              <a:rPr lang="en-GB"/>
              <a:t>.Write the html and open the web browser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15.Process another list?</a:t>
            </a: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553" y="1737803"/>
            <a:ext cx="3991840" cy="83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975" y="238101"/>
            <a:ext cx="1055125" cy="9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6050" y="3340652"/>
            <a:ext cx="7071895" cy="83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</a:t>
            </a:r>
            <a:r>
              <a:rPr lang="en-GB"/>
              <a:t>  </a:t>
            </a:r>
            <a:endParaRPr/>
          </a:p>
        </p:txBody>
      </p:sp>
      <p:sp>
        <p:nvSpPr>
          <p:cNvPr id="188" name="Google Shape;188;p26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Main Python          packages used: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Pandas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Json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Urllib.parse and urllib.request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Tkinter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Main JavaScript        packages used: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Papa Parse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600" y="1266325"/>
            <a:ext cx="457925" cy="41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3127" y="2665976"/>
            <a:ext cx="278800" cy="3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311700" y="2045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</a:t>
            </a:r>
            <a:r>
              <a:rPr lang="en-GB"/>
              <a:t> 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Difficulties and Lessons</a:t>
            </a:r>
            <a:r>
              <a:rPr lang="en-GB"/>
              <a:t>  </a:t>
            </a:r>
            <a:endParaRPr/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Many changes needed  while working: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Lesson: Clarify the scope and exact input and output.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first solution is not always the best</a:t>
            </a:r>
            <a:r>
              <a:rPr lang="en-GB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Lesson: Read a couple of solution before applying.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program crashed many times</a:t>
            </a:r>
            <a:r>
              <a:rPr lang="en-GB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Lesson: Always save older versions.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Lesson: Test regularly.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450" y="1568075"/>
            <a:ext cx="2039520" cy="14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9600" y="3393625"/>
            <a:ext cx="2589850" cy="145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 The List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Annex Javascript Code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</a:t>
            </a:r>
            <a:r>
              <a:rPr lang="en-GB"/>
              <a:t>(JavaScript)</a:t>
            </a:r>
            <a:r>
              <a:rPr lang="en-GB"/>
              <a:t>  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311700" y="1266325"/>
            <a:ext cx="74040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9</a:t>
            </a:r>
            <a:r>
              <a:rPr lang="en-GB"/>
              <a:t>.</a:t>
            </a:r>
            <a:r>
              <a:rPr b="1" lang="en-GB"/>
              <a:t>Function parseData.</a:t>
            </a:r>
            <a:r>
              <a:rPr lang="en-GB"/>
              <a:t> Parse the data of the new .csv file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775" y="1728775"/>
            <a:ext cx="3409950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3150" y="246798"/>
            <a:ext cx="781867" cy="9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and Context  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List of addresses with no gps coordinate: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Database format: </a:t>
            </a:r>
            <a:r>
              <a:rPr b="1" lang="en-GB" sz="1100">
                <a:solidFill>
                  <a:srgbClr val="6A6A6A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.CSV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Need of a first view of the data in a map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Solution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Program output: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Database with the gps coordinates and google name of the addresses.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Google Map will show specific information of each pin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375" y="3314575"/>
            <a:ext cx="2114850" cy="118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4">
            <a:alphaModFix/>
          </a:blip>
          <a:srcRect b="0" l="0" r="34067" t="0"/>
          <a:stretch/>
        </p:blipFill>
        <p:spPr>
          <a:xfrm>
            <a:off x="5858950" y="1347600"/>
            <a:ext cx="3203350" cy="707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4"/>
          <p:cNvCxnSpPr/>
          <p:nvPr/>
        </p:nvCxnSpPr>
        <p:spPr>
          <a:xfrm>
            <a:off x="6977150" y="2270925"/>
            <a:ext cx="316800" cy="82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" name="Google Shape;77;p14"/>
          <p:cNvSpPr/>
          <p:nvPr/>
        </p:nvSpPr>
        <p:spPr>
          <a:xfrm>
            <a:off x="6210325" y="611825"/>
            <a:ext cx="2337900" cy="540600"/>
          </a:xfrm>
          <a:prstGeom prst="down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/>
        </p:nvSpPr>
        <p:spPr>
          <a:xfrm>
            <a:off x="6692500" y="611825"/>
            <a:ext cx="19506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.csv Database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(JavaScript)  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10</a:t>
            </a:r>
            <a:r>
              <a:rPr lang="en-GB"/>
              <a:t>. </a:t>
            </a:r>
            <a:r>
              <a:rPr b="1" lang="en-GB"/>
              <a:t>Function createMap</a:t>
            </a:r>
            <a:r>
              <a:rPr lang="en-GB"/>
              <a:t>. Creates the map and center</a:t>
            </a:r>
            <a:endParaRPr/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867175"/>
            <a:ext cx="5829300" cy="25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3150" y="246798"/>
            <a:ext cx="781867" cy="9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(JavaScript)  </a:t>
            </a:r>
            <a:endParaRPr/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311700" y="1266325"/>
            <a:ext cx="6883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11</a:t>
            </a:r>
            <a:r>
              <a:rPr lang="en-GB"/>
              <a:t>.</a:t>
            </a:r>
            <a:r>
              <a:rPr b="1" lang="en-GB"/>
              <a:t>F</a:t>
            </a:r>
            <a:r>
              <a:rPr b="1" lang="en-GB"/>
              <a:t>unction createIcons. </a:t>
            </a:r>
            <a:r>
              <a:rPr lang="en-GB"/>
              <a:t>Create the markers and icons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288" y="1748725"/>
            <a:ext cx="6105525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3150" y="246798"/>
            <a:ext cx="781867" cy="9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(JavaScript)  </a:t>
            </a:r>
            <a:endParaRPr/>
          </a:p>
        </p:txBody>
      </p:sp>
      <p:sp>
        <p:nvSpPr>
          <p:cNvPr id="243" name="Google Shape;243;p34"/>
          <p:cNvSpPr txBox="1"/>
          <p:nvPr>
            <p:ph idx="1" type="body"/>
          </p:nvPr>
        </p:nvSpPr>
        <p:spPr>
          <a:xfrm>
            <a:off x="311700" y="1266325"/>
            <a:ext cx="6883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12.Create infowindows for each marker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3150" y="246798"/>
            <a:ext cx="781867" cy="90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0750" y="1988025"/>
            <a:ext cx="474345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(JavaScript)  </a:t>
            </a:r>
            <a:endParaRPr/>
          </a:p>
        </p:txBody>
      </p:sp>
      <p:sp>
        <p:nvSpPr>
          <p:cNvPr id="251" name="Google Shape;251;p35"/>
          <p:cNvSpPr txBox="1"/>
          <p:nvPr>
            <p:ph idx="1" type="body"/>
          </p:nvPr>
        </p:nvSpPr>
        <p:spPr>
          <a:xfrm>
            <a:off x="311700" y="1266325"/>
            <a:ext cx="6883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13.Load Google Maps JavaScript API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704" y="1777404"/>
            <a:ext cx="5890075" cy="9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3150" y="246798"/>
            <a:ext cx="781867" cy="9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Process View</a:t>
            </a:r>
            <a:r>
              <a:rPr lang="en-GB"/>
              <a:t> 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5"/>
          <p:cNvGrpSpPr/>
          <p:nvPr/>
        </p:nvGrpSpPr>
        <p:grpSpPr>
          <a:xfrm>
            <a:off x="401175" y="1629431"/>
            <a:ext cx="2443396" cy="2585657"/>
            <a:chOff x="0" y="1189989"/>
            <a:chExt cx="2726700" cy="3482836"/>
          </a:xfrm>
        </p:grpSpPr>
        <p:sp>
          <p:nvSpPr>
            <p:cNvPr id="86" name="Google Shape;86;p15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Select File &amp; generate</a:t>
              </a: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gps address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" name="Google Shape;87;p15"/>
            <p:cNvSpPr txBox="1"/>
            <p:nvPr/>
          </p:nvSpPr>
          <p:spPr>
            <a:xfrm>
              <a:off x="410850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Process: 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User selects a</a:t>
              </a: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Database to work on, and the gps of each row is added to the database.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Tools: 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Use 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8" name="Google Shape;88;p15"/>
          <p:cNvGrpSpPr/>
          <p:nvPr/>
        </p:nvGrpSpPr>
        <p:grpSpPr>
          <a:xfrm>
            <a:off x="2429430" y="1629272"/>
            <a:ext cx="2277259" cy="2585816"/>
            <a:chOff x="2263425" y="1189775"/>
            <a:chExt cx="2541300" cy="3483050"/>
          </a:xfrm>
        </p:grpSpPr>
        <p:sp>
          <p:nvSpPr>
            <p:cNvPr id="89" name="Google Shape;89;p15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Map or not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2512202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Process: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 User decides if the map is needed.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Program ends if map is not needed.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Tools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: Python basics of user input/output and boolean variables.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" name="Google Shape;91;p15"/>
          <p:cNvGrpSpPr/>
          <p:nvPr/>
        </p:nvGrpSpPr>
        <p:grpSpPr>
          <a:xfrm>
            <a:off x="4281265" y="1629272"/>
            <a:ext cx="2277259" cy="2585816"/>
            <a:chOff x="4329974" y="1189775"/>
            <a:chExt cx="2541300" cy="3483050"/>
          </a:xfrm>
        </p:grpSpPr>
        <p:sp>
          <p:nvSpPr>
            <p:cNvPr id="92" name="Google Shape;92;p15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Mapping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4613553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Process: 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Each gps address is added to the map.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Tools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:Google Maps API Javascript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4" name="Google Shape;94;p15"/>
          <p:cNvGrpSpPr/>
          <p:nvPr/>
        </p:nvGrpSpPr>
        <p:grpSpPr>
          <a:xfrm>
            <a:off x="6133293" y="1629272"/>
            <a:ext cx="2277259" cy="2585816"/>
            <a:chOff x="6396739" y="1189775"/>
            <a:chExt cx="2541300" cy="3483050"/>
          </a:xfrm>
        </p:grpSpPr>
        <p:sp>
          <p:nvSpPr>
            <p:cNvPr id="95" name="Google Shape;95;p15"/>
            <p:cNvSpPr/>
            <p:nvPr/>
          </p:nvSpPr>
          <p:spPr>
            <a:xfrm>
              <a:off x="639673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Iteration or End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p15"/>
            <p:cNvSpPr txBox="1"/>
            <p:nvPr/>
          </p:nvSpPr>
          <p:spPr>
            <a:xfrm>
              <a:off x="6714905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Process: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 Program asks if another database is needed to work on or not.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latin typeface="Roboto"/>
                  <a:ea typeface="Roboto"/>
                  <a:cs typeface="Roboto"/>
                  <a:sym typeface="Roboto"/>
                </a:rPr>
                <a:t>Tools:</a:t>
              </a: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Python basics of user input/output and boolean variables.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150" y="3888725"/>
            <a:ext cx="1158725" cy="1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3436" l="3707" r="0" t="12544"/>
          <a:stretch/>
        </p:blipFill>
        <p:spPr>
          <a:xfrm>
            <a:off x="311700" y="0"/>
            <a:ext cx="8514101" cy="50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/>
          <p:nvPr/>
        </p:nvSpPr>
        <p:spPr>
          <a:xfrm>
            <a:off x="1065625" y="125800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2322925" y="178200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(Python)  </a:t>
            </a:r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311700" y="1266325"/>
            <a:ext cx="6450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1.Prompt the user to have the file ready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2.User selects .csv files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88" y="3288238"/>
            <a:ext cx="503872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975" y="238101"/>
            <a:ext cx="1055125" cy="9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288" y="1834263"/>
            <a:ext cx="6905625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3436" l="3707" r="0" t="12544"/>
          <a:stretch/>
        </p:blipFill>
        <p:spPr>
          <a:xfrm>
            <a:off x="311700" y="0"/>
            <a:ext cx="8514101" cy="50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2418175" y="17164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3671425" y="17164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(Python)  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11700" y="1266325"/>
            <a:ext cx="6955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3. </a:t>
            </a:r>
            <a:r>
              <a:rPr b="1" lang="en-GB"/>
              <a:t>F</a:t>
            </a:r>
            <a:r>
              <a:rPr b="1" lang="en-GB"/>
              <a:t>unction </a:t>
            </a:r>
            <a:r>
              <a:rPr b="1" lang="en-GB"/>
              <a:t>getGPS</a:t>
            </a:r>
            <a:r>
              <a:rPr lang="en-GB"/>
              <a:t>. Save .csv file to a dataframe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4.</a:t>
            </a:r>
            <a:r>
              <a:rPr b="1" lang="en-GB"/>
              <a:t>Function </a:t>
            </a:r>
            <a:r>
              <a:rPr b="1" lang="en-GB"/>
              <a:t>getGPS. </a:t>
            </a:r>
            <a:r>
              <a:rPr lang="en-GB"/>
              <a:t>Parse information and format data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1975" y="238101"/>
            <a:ext cx="1055125" cy="9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2363" y="1733288"/>
            <a:ext cx="3838575" cy="9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5">
            <a:alphaModFix/>
          </a:blip>
          <a:srcRect b="1487" l="0" r="0" t="1312"/>
          <a:stretch/>
        </p:blipFill>
        <p:spPr>
          <a:xfrm>
            <a:off x="1022375" y="3186725"/>
            <a:ext cx="5829300" cy="183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3436" l="3707" r="0" t="12544"/>
          <a:stretch/>
        </p:blipFill>
        <p:spPr>
          <a:xfrm>
            <a:off x="311700" y="0"/>
            <a:ext cx="8514101" cy="502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/>
        </p:nvSpPr>
        <p:spPr>
          <a:xfrm>
            <a:off x="5043025" y="16402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5923375" y="1640275"/>
            <a:ext cx="173100" cy="1407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Code (Python)  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266325"/>
            <a:ext cx="81180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5</a:t>
            </a:r>
            <a:r>
              <a:rPr lang="en-GB"/>
              <a:t>. </a:t>
            </a:r>
            <a:r>
              <a:rPr b="1" lang="en-GB"/>
              <a:t>Function </a:t>
            </a:r>
            <a:r>
              <a:rPr b="1" lang="en-GB"/>
              <a:t>getGPS</a:t>
            </a:r>
            <a:r>
              <a:rPr lang="en-GB"/>
              <a:t>. Use GoogleMaps API </a:t>
            </a:r>
            <a:r>
              <a:rPr lang="en-GB"/>
              <a:t>and save to dataframe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6.</a:t>
            </a:r>
            <a:r>
              <a:rPr lang="en-GB"/>
              <a:t> Calculate average and save the dataframe into a new .csv file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553" y="4275900"/>
            <a:ext cx="3592266" cy="7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1975" y="238101"/>
            <a:ext cx="1055125" cy="9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0538" y="1808888"/>
            <a:ext cx="6715125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